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69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C04A8-4857-4172-A082-02ED2929DF8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4A0EA79-42DA-4666-8BC0-D28F52F18A89}">
      <dgm:prSet/>
      <dgm:spPr/>
      <dgm:t>
        <a:bodyPr/>
        <a:lstStyle/>
        <a:p>
          <a:pPr rtl="0"/>
          <a:r>
            <a:rPr lang="pl-PL" dirty="0" smtClean="0"/>
            <a:t>Ze względu na wiek</a:t>
          </a:r>
          <a:endParaRPr lang="pl-PL" dirty="0"/>
        </a:p>
      </dgm:t>
    </dgm:pt>
    <dgm:pt modelId="{9BF412BD-4EA4-4C1E-94EA-5375445FF0A5}" type="parTrans" cxnId="{03466BD8-C7C2-45DA-BB85-7FA5674A7FA2}">
      <dgm:prSet/>
      <dgm:spPr/>
      <dgm:t>
        <a:bodyPr/>
        <a:lstStyle/>
        <a:p>
          <a:endParaRPr lang="pl-PL"/>
        </a:p>
      </dgm:t>
    </dgm:pt>
    <dgm:pt modelId="{2D36D71C-CC32-4DE5-9068-F656A306C852}" type="sibTrans" cxnId="{03466BD8-C7C2-45DA-BB85-7FA5674A7FA2}">
      <dgm:prSet/>
      <dgm:spPr/>
      <dgm:t>
        <a:bodyPr/>
        <a:lstStyle/>
        <a:p>
          <a:endParaRPr lang="pl-PL"/>
        </a:p>
      </dgm:t>
    </dgm:pt>
    <dgm:pt modelId="{AB5B893C-D11B-4C73-B907-BB5EADB84708}" type="pres">
      <dgm:prSet presAssocID="{25FC04A8-4857-4172-A082-02ED2929DF8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480264-D25E-4686-8D6A-34C60FCCC1A4}" type="pres">
      <dgm:prSet presAssocID="{D4A0EA79-42DA-4666-8BC0-D28F52F18A89}" presName="hierRoot1" presStyleCnt="0">
        <dgm:presLayoutVars>
          <dgm:hierBranch val="init"/>
        </dgm:presLayoutVars>
      </dgm:prSet>
      <dgm:spPr/>
    </dgm:pt>
    <dgm:pt modelId="{3ECE3D26-FE43-4ECB-8380-384C8FDEC0A5}" type="pres">
      <dgm:prSet presAssocID="{D4A0EA79-42DA-4666-8BC0-D28F52F18A89}" presName="rootComposite1" presStyleCnt="0"/>
      <dgm:spPr/>
    </dgm:pt>
    <dgm:pt modelId="{4FC2D0B8-7010-48DA-BA5A-ABE91F747879}" type="pres">
      <dgm:prSet presAssocID="{D4A0EA79-42DA-4666-8BC0-D28F52F18A89}" presName="rootText1" presStyleLbl="alignAcc1" presStyleIdx="0" presStyleCnt="0" custLinFactNeighborX="-97623" custLinFactNeighborY="57137">
        <dgm:presLayoutVars>
          <dgm:chPref val="3"/>
        </dgm:presLayoutVars>
      </dgm:prSet>
      <dgm:spPr/>
    </dgm:pt>
    <dgm:pt modelId="{F3947EDD-6989-4A01-AF82-82F305AE7E95}" type="pres">
      <dgm:prSet presAssocID="{D4A0EA79-42DA-4666-8BC0-D28F52F18A89}" presName="topArc1" presStyleLbl="parChTrans1D1" presStyleIdx="0" presStyleCnt="2"/>
      <dgm:spPr/>
    </dgm:pt>
    <dgm:pt modelId="{5BA791D9-E6B2-4213-8DB9-35D42C86896C}" type="pres">
      <dgm:prSet presAssocID="{D4A0EA79-42DA-4666-8BC0-D28F52F18A89}" presName="bottomArc1" presStyleLbl="parChTrans1D1" presStyleIdx="1" presStyleCnt="2"/>
      <dgm:spPr/>
    </dgm:pt>
    <dgm:pt modelId="{DF89FF14-6537-4DB1-8AD7-153118DDF0BE}" type="pres">
      <dgm:prSet presAssocID="{D4A0EA79-42DA-4666-8BC0-D28F52F18A89}" presName="topConnNode1" presStyleLbl="node1" presStyleIdx="0" presStyleCnt="0"/>
      <dgm:spPr/>
    </dgm:pt>
    <dgm:pt modelId="{C92AA52A-FD1D-4ABF-89F1-84C9C5F2BBB1}" type="pres">
      <dgm:prSet presAssocID="{D4A0EA79-42DA-4666-8BC0-D28F52F18A89}" presName="hierChild2" presStyleCnt="0"/>
      <dgm:spPr/>
    </dgm:pt>
    <dgm:pt modelId="{3D185E31-D3D4-42A7-8F98-DDB4053B64F4}" type="pres">
      <dgm:prSet presAssocID="{D4A0EA79-42DA-4666-8BC0-D28F52F18A89}" presName="hierChild3" presStyleCnt="0"/>
      <dgm:spPr/>
    </dgm:pt>
  </dgm:ptLst>
  <dgm:cxnLst>
    <dgm:cxn modelId="{6ED4B87B-FD12-4E74-B7AC-705B2CD90607}" type="presOf" srcId="{D4A0EA79-42DA-4666-8BC0-D28F52F18A89}" destId="{4FC2D0B8-7010-48DA-BA5A-ABE91F747879}" srcOrd="0" destOrd="0" presId="urn:microsoft.com/office/officeart/2008/layout/HalfCircleOrganizationChart"/>
    <dgm:cxn modelId="{03466BD8-C7C2-45DA-BB85-7FA5674A7FA2}" srcId="{25FC04A8-4857-4172-A082-02ED2929DF89}" destId="{D4A0EA79-42DA-4666-8BC0-D28F52F18A89}" srcOrd="0" destOrd="0" parTransId="{9BF412BD-4EA4-4C1E-94EA-5375445FF0A5}" sibTransId="{2D36D71C-CC32-4DE5-9068-F656A306C852}"/>
    <dgm:cxn modelId="{901EF5E1-03A9-42EF-865A-320DD79B97D1}" type="presOf" srcId="{25FC04A8-4857-4172-A082-02ED2929DF89}" destId="{AB5B893C-D11B-4C73-B907-BB5EADB84708}" srcOrd="0" destOrd="0" presId="urn:microsoft.com/office/officeart/2008/layout/HalfCircleOrganizationChart"/>
    <dgm:cxn modelId="{B0C81CC7-0EB2-49A0-99C6-2C34CB6DF384}" type="presOf" srcId="{D4A0EA79-42DA-4666-8BC0-D28F52F18A89}" destId="{DF89FF14-6537-4DB1-8AD7-153118DDF0BE}" srcOrd="1" destOrd="0" presId="urn:microsoft.com/office/officeart/2008/layout/HalfCircleOrganizationChart"/>
    <dgm:cxn modelId="{F6A4785B-98E9-47BD-82C3-ECDCD294DB40}" type="presParOf" srcId="{AB5B893C-D11B-4C73-B907-BB5EADB84708}" destId="{50480264-D25E-4686-8D6A-34C60FCCC1A4}" srcOrd="0" destOrd="0" presId="urn:microsoft.com/office/officeart/2008/layout/HalfCircleOrganizationChart"/>
    <dgm:cxn modelId="{826FCBF3-3C0A-4388-85DE-F38AEC6172AC}" type="presParOf" srcId="{50480264-D25E-4686-8D6A-34C60FCCC1A4}" destId="{3ECE3D26-FE43-4ECB-8380-384C8FDEC0A5}" srcOrd="0" destOrd="0" presId="urn:microsoft.com/office/officeart/2008/layout/HalfCircleOrganizationChart"/>
    <dgm:cxn modelId="{F9B1C3F6-AE81-484E-94CF-5A2DDB80245A}" type="presParOf" srcId="{3ECE3D26-FE43-4ECB-8380-384C8FDEC0A5}" destId="{4FC2D0B8-7010-48DA-BA5A-ABE91F747879}" srcOrd="0" destOrd="0" presId="urn:microsoft.com/office/officeart/2008/layout/HalfCircleOrganizationChart"/>
    <dgm:cxn modelId="{84CFAA02-82C7-4AAE-96C2-B74FBFA80EF6}" type="presParOf" srcId="{3ECE3D26-FE43-4ECB-8380-384C8FDEC0A5}" destId="{F3947EDD-6989-4A01-AF82-82F305AE7E95}" srcOrd="1" destOrd="0" presId="urn:microsoft.com/office/officeart/2008/layout/HalfCircleOrganizationChart"/>
    <dgm:cxn modelId="{C74866CA-5F36-46CB-95D9-B5AF51CD2BFB}" type="presParOf" srcId="{3ECE3D26-FE43-4ECB-8380-384C8FDEC0A5}" destId="{5BA791D9-E6B2-4213-8DB9-35D42C86896C}" srcOrd="2" destOrd="0" presId="urn:microsoft.com/office/officeart/2008/layout/HalfCircleOrganizationChart"/>
    <dgm:cxn modelId="{1E1B0CF0-A8E1-41F5-BFF8-C19451D89ABB}" type="presParOf" srcId="{3ECE3D26-FE43-4ECB-8380-384C8FDEC0A5}" destId="{DF89FF14-6537-4DB1-8AD7-153118DDF0BE}" srcOrd="3" destOrd="0" presId="urn:microsoft.com/office/officeart/2008/layout/HalfCircleOrganizationChart"/>
    <dgm:cxn modelId="{AAC004B5-AE44-49C8-9170-002AD6D916FB}" type="presParOf" srcId="{50480264-D25E-4686-8D6A-34C60FCCC1A4}" destId="{C92AA52A-FD1D-4ABF-89F1-84C9C5F2BBB1}" srcOrd="1" destOrd="0" presId="urn:microsoft.com/office/officeart/2008/layout/HalfCircleOrganizationChart"/>
    <dgm:cxn modelId="{0A85AF31-6C7A-4F53-8B18-8DD4C20199FC}" type="presParOf" srcId="{50480264-D25E-4686-8D6A-34C60FCCC1A4}" destId="{3D185E31-D3D4-42A7-8F98-DDB4053B64F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C04A8-4857-4172-A082-02ED2929DF8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4A0EA79-42DA-4666-8BC0-D28F52F18A89}">
      <dgm:prSet/>
      <dgm:spPr/>
      <dgm:t>
        <a:bodyPr/>
        <a:lstStyle/>
        <a:p>
          <a:pPr rtl="0"/>
          <a:r>
            <a:rPr lang="pl-PL" dirty="0" smtClean="0"/>
            <a:t>Ze względu na województwo</a:t>
          </a:r>
          <a:endParaRPr lang="pl-PL" dirty="0"/>
        </a:p>
      </dgm:t>
    </dgm:pt>
    <dgm:pt modelId="{9BF412BD-4EA4-4C1E-94EA-5375445FF0A5}" type="parTrans" cxnId="{03466BD8-C7C2-45DA-BB85-7FA5674A7FA2}">
      <dgm:prSet/>
      <dgm:spPr/>
      <dgm:t>
        <a:bodyPr/>
        <a:lstStyle/>
        <a:p>
          <a:endParaRPr lang="pl-PL"/>
        </a:p>
      </dgm:t>
    </dgm:pt>
    <dgm:pt modelId="{2D36D71C-CC32-4DE5-9068-F656A306C852}" type="sibTrans" cxnId="{03466BD8-C7C2-45DA-BB85-7FA5674A7FA2}">
      <dgm:prSet/>
      <dgm:spPr/>
      <dgm:t>
        <a:bodyPr/>
        <a:lstStyle/>
        <a:p>
          <a:endParaRPr lang="pl-PL"/>
        </a:p>
      </dgm:t>
    </dgm:pt>
    <dgm:pt modelId="{AB5B893C-D11B-4C73-B907-BB5EADB84708}" type="pres">
      <dgm:prSet presAssocID="{25FC04A8-4857-4172-A082-02ED2929DF8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480264-D25E-4686-8D6A-34C60FCCC1A4}" type="pres">
      <dgm:prSet presAssocID="{D4A0EA79-42DA-4666-8BC0-D28F52F18A89}" presName="hierRoot1" presStyleCnt="0">
        <dgm:presLayoutVars>
          <dgm:hierBranch val="init"/>
        </dgm:presLayoutVars>
      </dgm:prSet>
      <dgm:spPr/>
    </dgm:pt>
    <dgm:pt modelId="{3ECE3D26-FE43-4ECB-8380-384C8FDEC0A5}" type="pres">
      <dgm:prSet presAssocID="{D4A0EA79-42DA-4666-8BC0-D28F52F18A89}" presName="rootComposite1" presStyleCnt="0"/>
      <dgm:spPr/>
    </dgm:pt>
    <dgm:pt modelId="{4FC2D0B8-7010-48DA-BA5A-ABE91F747879}" type="pres">
      <dgm:prSet presAssocID="{D4A0EA79-42DA-4666-8BC0-D28F52F18A89}" presName="rootText1" presStyleLbl="alignAcc1" presStyleIdx="0" presStyleCnt="0" custLinFactY="-500000" custLinFactNeighborX="5552" custLinFactNeighborY="-506424">
        <dgm:presLayoutVars>
          <dgm:chPref val="3"/>
        </dgm:presLayoutVars>
      </dgm:prSet>
      <dgm:spPr/>
    </dgm:pt>
    <dgm:pt modelId="{F3947EDD-6989-4A01-AF82-82F305AE7E95}" type="pres">
      <dgm:prSet presAssocID="{D4A0EA79-42DA-4666-8BC0-D28F52F18A89}" presName="topArc1" presStyleLbl="parChTrans1D1" presStyleIdx="0" presStyleCnt="2"/>
      <dgm:spPr/>
    </dgm:pt>
    <dgm:pt modelId="{5BA791D9-E6B2-4213-8DB9-35D42C86896C}" type="pres">
      <dgm:prSet presAssocID="{D4A0EA79-42DA-4666-8BC0-D28F52F18A89}" presName="bottomArc1" presStyleLbl="parChTrans1D1" presStyleIdx="1" presStyleCnt="2"/>
      <dgm:spPr/>
    </dgm:pt>
    <dgm:pt modelId="{DF89FF14-6537-4DB1-8AD7-153118DDF0BE}" type="pres">
      <dgm:prSet presAssocID="{D4A0EA79-42DA-4666-8BC0-D28F52F18A89}" presName="topConnNode1" presStyleLbl="node1" presStyleIdx="0" presStyleCnt="0"/>
      <dgm:spPr/>
    </dgm:pt>
    <dgm:pt modelId="{C92AA52A-FD1D-4ABF-89F1-84C9C5F2BBB1}" type="pres">
      <dgm:prSet presAssocID="{D4A0EA79-42DA-4666-8BC0-D28F52F18A89}" presName="hierChild2" presStyleCnt="0"/>
      <dgm:spPr/>
    </dgm:pt>
    <dgm:pt modelId="{3D185E31-D3D4-42A7-8F98-DDB4053B64F4}" type="pres">
      <dgm:prSet presAssocID="{D4A0EA79-42DA-4666-8BC0-D28F52F18A89}" presName="hierChild3" presStyleCnt="0"/>
      <dgm:spPr/>
    </dgm:pt>
  </dgm:ptLst>
  <dgm:cxnLst>
    <dgm:cxn modelId="{D12301EC-CB72-40EC-9B14-DD4340380578}" type="presOf" srcId="{D4A0EA79-42DA-4666-8BC0-D28F52F18A89}" destId="{DF89FF14-6537-4DB1-8AD7-153118DDF0BE}" srcOrd="1" destOrd="0" presId="urn:microsoft.com/office/officeart/2008/layout/HalfCircleOrganizationChart"/>
    <dgm:cxn modelId="{03466BD8-C7C2-45DA-BB85-7FA5674A7FA2}" srcId="{25FC04A8-4857-4172-A082-02ED2929DF89}" destId="{D4A0EA79-42DA-4666-8BC0-D28F52F18A89}" srcOrd="0" destOrd="0" parTransId="{9BF412BD-4EA4-4C1E-94EA-5375445FF0A5}" sibTransId="{2D36D71C-CC32-4DE5-9068-F656A306C852}"/>
    <dgm:cxn modelId="{E031FA55-4F2F-45EE-BD8C-FD9624E2455E}" type="presOf" srcId="{25FC04A8-4857-4172-A082-02ED2929DF89}" destId="{AB5B893C-D11B-4C73-B907-BB5EADB84708}" srcOrd="0" destOrd="0" presId="urn:microsoft.com/office/officeart/2008/layout/HalfCircleOrganizationChart"/>
    <dgm:cxn modelId="{B473071A-D706-4437-8F97-4F0AD2CA4C28}" type="presOf" srcId="{D4A0EA79-42DA-4666-8BC0-D28F52F18A89}" destId="{4FC2D0B8-7010-48DA-BA5A-ABE91F747879}" srcOrd="0" destOrd="0" presId="urn:microsoft.com/office/officeart/2008/layout/HalfCircleOrganizationChart"/>
    <dgm:cxn modelId="{B89907D1-CBC9-47D1-98D6-350156183A18}" type="presParOf" srcId="{AB5B893C-D11B-4C73-B907-BB5EADB84708}" destId="{50480264-D25E-4686-8D6A-34C60FCCC1A4}" srcOrd="0" destOrd="0" presId="urn:microsoft.com/office/officeart/2008/layout/HalfCircleOrganizationChart"/>
    <dgm:cxn modelId="{6F41C2C7-95E2-4EF9-AFAE-E9764F36107C}" type="presParOf" srcId="{50480264-D25E-4686-8D6A-34C60FCCC1A4}" destId="{3ECE3D26-FE43-4ECB-8380-384C8FDEC0A5}" srcOrd="0" destOrd="0" presId="urn:microsoft.com/office/officeart/2008/layout/HalfCircleOrganizationChart"/>
    <dgm:cxn modelId="{A1638D32-BF60-493B-A9F7-5D4F588DB305}" type="presParOf" srcId="{3ECE3D26-FE43-4ECB-8380-384C8FDEC0A5}" destId="{4FC2D0B8-7010-48DA-BA5A-ABE91F747879}" srcOrd="0" destOrd="0" presId="urn:microsoft.com/office/officeart/2008/layout/HalfCircleOrganizationChart"/>
    <dgm:cxn modelId="{E9041DF3-ECFC-484D-BD83-8770C41FB5F1}" type="presParOf" srcId="{3ECE3D26-FE43-4ECB-8380-384C8FDEC0A5}" destId="{F3947EDD-6989-4A01-AF82-82F305AE7E95}" srcOrd="1" destOrd="0" presId="urn:microsoft.com/office/officeart/2008/layout/HalfCircleOrganizationChart"/>
    <dgm:cxn modelId="{93889DDE-EFA2-4E6D-BCE2-A95AEB9F5624}" type="presParOf" srcId="{3ECE3D26-FE43-4ECB-8380-384C8FDEC0A5}" destId="{5BA791D9-E6B2-4213-8DB9-35D42C86896C}" srcOrd="2" destOrd="0" presId="urn:microsoft.com/office/officeart/2008/layout/HalfCircleOrganizationChart"/>
    <dgm:cxn modelId="{ABECE3B1-3A2E-4C85-882E-57A8D18920B0}" type="presParOf" srcId="{3ECE3D26-FE43-4ECB-8380-384C8FDEC0A5}" destId="{DF89FF14-6537-4DB1-8AD7-153118DDF0BE}" srcOrd="3" destOrd="0" presId="urn:microsoft.com/office/officeart/2008/layout/HalfCircleOrganizationChart"/>
    <dgm:cxn modelId="{DA4B2AAC-01DA-41C3-B2E9-A5D5ADE16E35}" type="presParOf" srcId="{50480264-D25E-4686-8D6A-34C60FCCC1A4}" destId="{C92AA52A-FD1D-4ABF-89F1-84C9C5F2BBB1}" srcOrd="1" destOrd="0" presId="urn:microsoft.com/office/officeart/2008/layout/HalfCircleOrganizationChart"/>
    <dgm:cxn modelId="{62BC1E94-A5B4-4B7D-BAAE-BFD781DAD680}" type="presParOf" srcId="{50480264-D25E-4686-8D6A-34C60FCCC1A4}" destId="{3D185E31-D3D4-42A7-8F98-DDB4053B64F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47EDD-6989-4A01-AF82-82F305AE7E95}">
      <dsp:nvSpPr>
        <dsp:cNvPr id="0" name=""/>
        <dsp:cNvSpPr/>
      </dsp:nvSpPr>
      <dsp:spPr>
        <a:xfrm>
          <a:off x="1363414" y="66792"/>
          <a:ext cx="368950" cy="36895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791D9-E6B2-4213-8DB9-35D42C86896C}">
      <dsp:nvSpPr>
        <dsp:cNvPr id="0" name=""/>
        <dsp:cNvSpPr/>
      </dsp:nvSpPr>
      <dsp:spPr>
        <a:xfrm>
          <a:off x="1363414" y="66792"/>
          <a:ext cx="368950" cy="36895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2D0B8-7010-48DA-BA5A-ABE91F747879}">
      <dsp:nvSpPr>
        <dsp:cNvPr id="0" name=""/>
        <dsp:cNvSpPr/>
      </dsp:nvSpPr>
      <dsp:spPr>
        <a:xfrm>
          <a:off x="1178939" y="133203"/>
          <a:ext cx="737901" cy="236128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/>
            <a:t>Ze względu na wiek</a:t>
          </a:r>
          <a:endParaRPr lang="pl-PL" sz="800" kern="1200" dirty="0"/>
        </a:p>
      </dsp:txBody>
      <dsp:txXfrm>
        <a:off x="1178939" y="133203"/>
        <a:ext cx="737901" cy="236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47EDD-6989-4A01-AF82-82F305AE7E95}">
      <dsp:nvSpPr>
        <dsp:cNvPr id="0" name=""/>
        <dsp:cNvSpPr/>
      </dsp:nvSpPr>
      <dsp:spPr>
        <a:xfrm>
          <a:off x="2124744" y="-66411"/>
          <a:ext cx="368950" cy="36895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791D9-E6B2-4213-8DB9-35D42C86896C}">
      <dsp:nvSpPr>
        <dsp:cNvPr id="0" name=""/>
        <dsp:cNvSpPr/>
      </dsp:nvSpPr>
      <dsp:spPr>
        <a:xfrm>
          <a:off x="2124744" y="-66411"/>
          <a:ext cx="368950" cy="36895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2D0B8-7010-48DA-BA5A-ABE91F747879}">
      <dsp:nvSpPr>
        <dsp:cNvPr id="0" name=""/>
        <dsp:cNvSpPr/>
      </dsp:nvSpPr>
      <dsp:spPr>
        <a:xfrm>
          <a:off x="1940269" y="0"/>
          <a:ext cx="737901" cy="236128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/>
            <a:t>Ze względu na województwo</a:t>
          </a:r>
          <a:endParaRPr lang="pl-PL" sz="800" kern="1200" dirty="0"/>
        </a:p>
      </dsp:txBody>
      <dsp:txXfrm>
        <a:off x="1940269" y="0"/>
        <a:ext cx="737901" cy="236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E6DEC5D-5B77-4829-A138-B4EAE7897FE5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9C9A2B-5CC6-44D0-8897-F31D550854B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476672"/>
            <a:ext cx="6588224" cy="3543672"/>
          </a:xfrm>
        </p:spPr>
        <p:txBody>
          <a:bodyPr>
            <a:normAutofit/>
          </a:bodyPr>
          <a:lstStyle/>
          <a:p>
            <a:r>
              <a:rPr lang="pl-PL" sz="3100" b="1" dirty="0" smtClean="0"/>
              <a:t>ANALIZA POTRZEB ZDROWOTNYCH </a:t>
            </a:r>
            <a:r>
              <a:rPr lang="pl-PL" sz="3100" dirty="0" smtClean="0"/>
              <a:t>DLA PODSTAWOWEJ OPIEKI ZDROWOTNEJ POZ na podstawie map potrzeb zdrowotnych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435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Udział % </a:t>
            </a:r>
            <a:r>
              <a:rPr lang="pl-PL" dirty="0" err="1" smtClean="0"/>
              <a:t>teleporad</a:t>
            </a:r>
            <a:r>
              <a:rPr lang="pl-PL" dirty="0" smtClean="0"/>
              <a:t> w zestawieniu tabelarycznym w 2021 roku z podziałem na miesiące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47682"/>
              </p:ext>
            </p:extLst>
          </p:nvPr>
        </p:nvGraphicFramePr>
        <p:xfrm>
          <a:off x="539552" y="2119942"/>
          <a:ext cx="6912768" cy="4473238"/>
        </p:xfrm>
        <a:graphic>
          <a:graphicData uri="http://schemas.openxmlformats.org/drawingml/2006/table">
            <a:tbl>
              <a:tblPr/>
              <a:tblGrid>
                <a:gridCol w="1728192"/>
                <a:gridCol w="1728192"/>
                <a:gridCol w="1728192"/>
                <a:gridCol w="1728192"/>
              </a:tblGrid>
              <a:tr h="449968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rgbClr val="272A5F"/>
                          </a:solidFill>
                          <a:effectLst/>
                        </a:rPr>
                        <a:t>Obszar</a:t>
                      </a:r>
                    </a:p>
                  </a:txBody>
                  <a:tcPr marL="95910" marR="95910" marT="53283" marB="53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b="1">
                          <a:solidFill>
                            <a:srgbClr val="272A5F"/>
                          </a:solidFill>
                          <a:effectLst/>
                        </a:rPr>
                        <a:t>Liczba świadczeń - teleporady</a:t>
                      </a:r>
                    </a:p>
                  </a:txBody>
                  <a:tcPr marL="95910" marR="95910" marT="53283" marB="53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b="1">
                          <a:solidFill>
                            <a:srgbClr val="272A5F"/>
                          </a:solidFill>
                          <a:effectLst/>
                        </a:rPr>
                        <a:t>Liczba świadczeń</a:t>
                      </a:r>
                    </a:p>
                  </a:txBody>
                  <a:tcPr marL="95910" marR="95910" marT="53283" marB="53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b="1">
                          <a:solidFill>
                            <a:srgbClr val="272A5F"/>
                          </a:solidFill>
                          <a:effectLst/>
                        </a:rPr>
                        <a:t>Udział teleporad [%]</a:t>
                      </a:r>
                    </a:p>
                  </a:txBody>
                  <a:tcPr marL="95910" marR="95910" marT="53283" marB="53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lubuskie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794 048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dirty="0">
                          <a:effectLst/>
                        </a:rPr>
                        <a:t>4 246 107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dirty="0">
                          <a:effectLst/>
                        </a:rPr>
                        <a:t>18,70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podlaskie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978 724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5 021 436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19,49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wielkopolskie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3 082 410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15 785 071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19,53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podkarpackie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1 724 088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8 692 993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19,83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25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warmińsko-mazurskie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1 231 321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6 198 634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19,86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małopolskie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3 151 579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13 613 680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23,15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lubelskie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2 271 236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9 785 820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23,21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łódzkie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2 674 922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11 367 199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23,53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świętokrzyskie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1 252 449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5 257 528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23,82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125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kujawsko-pomorskie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2 271 107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9 131 983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24,87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śląskie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5 084 409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19 739 098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25,76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opolskie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997 514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3 836 184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26,00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25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zachodniopomorskie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2 006 688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7 647 320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26,24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dolnośląskie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3 219 391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11 963 416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26,91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pomorskie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2 679 187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9 852 168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27,19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5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>
                          <a:effectLst/>
                        </a:rPr>
                        <a:t>mazowieckie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6 151 991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>
                          <a:effectLst/>
                        </a:rPr>
                        <a:t>20 572 912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dirty="0">
                          <a:effectLst/>
                        </a:rPr>
                        <a:t>29,90</a:t>
                      </a:r>
                    </a:p>
                  </a:txBody>
                  <a:tcPr marL="53283" marR="53283" marT="42627" marB="42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7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31681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Liczba ośrodków POZ na 100tys. mieszkańców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0029"/>
            <a:ext cx="5744377" cy="493463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96348"/>
            <a:ext cx="2232249" cy="82481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1872208" cy="7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3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2440" y="-387424"/>
            <a:ext cx="7239000" cy="114300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Liczba świadczeń udzielonych w 2021 roku z podziałem na płeć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59746" y="755412"/>
            <a:ext cx="331236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Mężczyźni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7704856" cy="15915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55576" y="2987660"/>
            <a:ext cx="29523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Kobiety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5"/>
            <a:ext cx="6912768" cy="33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Udział procentowy  pacjentów zapisanych do podmiotów POZ na danym obszarze w stosunku do liczby ludności %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85" y="2336351"/>
            <a:ext cx="6490199" cy="45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3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Dziesięć najczęstszych </a:t>
            </a:r>
            <a:r>
              <a:rPr lang="pl-PL" dirty="0" err="1" smtClean="0"/>
              <a:t>rozpoznań</a:t>
            </a:r>
            <a:r>
              <a:rPr lang="pl-PL" dirty="0" smtClean="0"/>
              <a:t> ICD-10 wg. Liczby świadczeń POZ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0"/>
            <a:ext cx="8100392" cy="35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747464"/>
            <a:ext cx="7239000" cy="114300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Najczęstsze rozpoznania ICD-10 zestawione w tabeli.</a:t>
            </a:r>
            <a:endParaRPr lang="pl-PL" sz="18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23420"/>
              </p:ext>
            </p:extLst>
          </p:nvPr>
        </p:nvGraphicFramePr>
        <p:xfrm>
          <a:off x="179510" y="404664"/>
          <a:ext cx="7848873" cy="6242381"/>
        </p:xfrm>
        <a:graphic>
          <a:graphicData uri="http://schemas.openxmlformats.org/drawingml/2006/table">
            <a:tbl>
              <a:tblPr/>
              <a:tblGrid>
                <a:gridCol w="872097"/>
                <a:gridCol w="872097"/>
                <a:gridCol w="872097"/>
                <a:gridCol w="872097"/>
                <a:gridCol w="872097"/>
                <a:gridCol w="872097"/>
                <a:gridCol w="872097"/>
                <a:gridCol w="872097"/>
                <a:gridCol w="872097"/>
              </a:tblGrid>
              <a:tr h="410533">
                <a:tc>
                  <a:txBody>
                    <a:bodyPr/>
                    <a:lstStyle/>
                    <a:p>
                      <a:pPr algn="ctr"/>
                      <a:r>
                        <a:rPr lang="pl-PL" sz="400" b="1" dirty="0">
                          <a:solidFill>
                            <a:srgbClr val="272A5F"/>
                          </a:solidFill>
                          <a:effectLst/>
                        </a:rPr>
                        <a:t>Rok</a:t>
                      </a:r>
                    </a:p>
                  </a:txBody>
                  <a:tcPr marL="35121" marR="35121" marT="19511" marB="195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" b="1">
                          <a:solidFill>
                            <a:srgbClr val="272A5F"/>
                          </a:solidFill>
                          <a:effectLst/>
                        </a:rPr>
                        <a:t>Obszar</a:t>
                      </a:r>
                    </a:p>
                  </a:txBody>
                  <a:tcPr marL="35121" marR="35121" marT="19511" marB="195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" b="1">
                          <a:solidFill>
                            <a:srgbClr val="272A5F"/>
                          </a:solidFill>
                          <a:effectLst/>
                        </a:rPr>
                        <a:t>Płeć</a:t>
                      </a:r>
                    </a:p>
                  </a:txBody>
                  <a:tcPr marL="35121" marR="35121" marT="19511" marB="195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" b="1">
                          <a:solidFill>
                            <a:srgbClr val="272A5F"/>
                          </a:solidFill>
                          <a:effectLst/>
                        </a:rPr>
                        <a:t>Miasto/wieś</a:t>
                      </a:r>
                    </a:p>
                  </a:txBody>
                  <a:tcPr marL="35121" marR="35121" marT="19511" marB="195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" b="1">
                          <a:solidFill>
                            <a:srgbClr val="272A5F"/>
                          </a:solidFill>
                          <a:effectLst/>
                        </a:rPr>
                        <a:t>Grupa wiekowa</a:t>
                      </a:r>
                    </a:p>
                  </a:txBody>
                  <a:tcPr marL="35121" marR="35121" marT="19511" marB="195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" b="1">
                          <a:solidFill>
                            <a:srgbClr val="272A5F"/>
                          </a:solidFill>
                          <a:effectLst/>
                        </a:rPr>
                        <a:t>Klasyfikacja</a:t>
                      </a:r>
                    </a:p>
                  </a:txBody>
                  <a:tcPr marL="35121" marR="35121" marT="19511" marB="195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" b="1">
                          <a:solidFill>
                            <a:srgbClr val="272A5F"/>
                          </a:solidFill>
                          <a:effectLst/>
                        </a:rPr>
                        <a:t>Kod rozpoznania ICD-10</a:t>
                      </a:r>
                    </a:p>
                  </a:txBody>
                  <a:tcPr marL="35121" marR="35121" marT="19511" marB="195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" b="1">
                          <a:solidFill>
                            <a:srgbClr val="272A5F"/>
                          </a:solidFill>
                          <a:effectLst/>
                        </a:rPr>
                        <a:t>Nazwa rozpoznania ICD-10</a:t>
                      </a:r>
                    </a:p>
                  </a:txBody>
                  <a:tcPr marL="35121" marR="35121" marT="19511" marB="195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" b="1">
                          <a:solidFill>
                            <a:srgbClr val="272A5F"/>
                          </a:solidFill>
                          <a:effectLst/>
                        </a:rPr>
                        <a:t>Udział procentowy w świadczeniach</a:t>
                      </a:r>
                    </a:p>
                  </a:txBody>
                  <a:tcPr marL="35121" marR="35121" marT="19511" marB="195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52"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2021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Polska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ICD-10 z Z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Z76.0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Powtórne recepty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18,90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1215"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2021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Polska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ICD-10 z Z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I10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Samoistne (pierwotne) nadciśnienie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7,23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0730"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2021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Polska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 dirty="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ICD-10 z Z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J06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Ostre zakażenie górnych dróg oddechowych o umiejscowieniu mnogim lub nieokreślonym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4,16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74003"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2021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Polska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ICD-10 z Z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J00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Ostre zapalenie nosa i gardła (przeziebienie)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3,34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7942"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2021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Polska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ICD-10 z Z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Z03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Obserwacja medyczna i ocena przypadków podejrzanych o chorobę lub stany podobne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2,80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9579"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2021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Polska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ICD-10 z Z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Z76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Osoby stykające się ze służbą zdrowia w innych okolicznościach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2,68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639"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2021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Polska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ICD-10 z Z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E11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Cukrzyca insulinoniezależna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1,76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56306"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2021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Polska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ICD-10 z Z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Z71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Osoby stykające się ze służbą zdrowia w celu uzyskania konsultacji i porad innych niż sklasyfikowane gdzie indziej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1,71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4003"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2021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Polska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ICD-10 z Z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Z71.0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Osoby konsultujące się w imieniu innej osoby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1,50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9579"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2021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Polska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 dirty="0">
                          <a:effectLst/>
                        </a:rPr>
                        <a:t>razem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ICD-10 z Z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G54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>
                          <a:effectLst/>
                        </a:rPr>
                        <a:t>Zaburzenia korzeni nerwów rdzeniowych i splotów nerwowych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400" dirty="0">
                          <a:effectLst/>
                        </a:rPr>
                        <a:t>1,44</a:t>
                      </a:r>
                    </a:p>
                  </a:txBody>
                  <a:tcPr marL="19511" marR="19511" marT="15609" marB="1560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E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76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Struktura </a:t>
            </a:r>
            <a:r>
              <a:rPr lang="pl-PL" dirty="0" err="1" smtClean="0"/>
              <a:t>świadczęń</a:t>
            </a:r>
            <a:r>
              <a:rPr lang="pl-PL" dirty="0" smtClean="0"/>
              <a:t> wg. </a:t>
            </a:r>
            <a:r>
              <a:rPr lang="pl-PL" dirty="0" err="1" smtClean="0"/>
              <a:t>Rozpoznań</a:t>
            </a:r>
            <a:r>
              <a:rPr lang="pl-PL" dirty="0" smtClean="0"/>
              <a:t> POZ.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028384" cy="42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2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Choroby ostre i przewlekłe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6401694" cy="53442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1" y="0"/>
            <a:ext cx="2438741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4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Liczba pacjentów niekorzystających z </a:t>
            </a:r>
            <a:r>
              <a:rPr lang="pl-PL" sz="2400" dirty="0" err="1" smtClean="0"/>
              <a:t>Poz</a:t>
            </a:r>
            <a:r>
              <a:rPr lang="pl-PL" sz="2400" dirty="0" smtClean="0"/>
              <a:t> w </a:t>
            </a:r>
            <a:r>
              <a:rPr lang="pl-PL" sz="2400" dirty="0" err="1" smtClean="0"/>
              <a:t>ost</a:t>
            </a:r>
            <a:r>
              <a:rPr lang="pl-PL" sz="2400" dirty="0" smtClean="0"/>
              <a:t>. 5 latach</a:t>
            </a:r>
            <a:endParaRPr lang="pl-PL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4628343"/>
              </p:ext>
            </p:extLst>
          </p:nvPr>
        </p:nvGraphicFramePr>
        <p:xfrm>
          <a:off x="323528" y="1772816"/>
          <a:ext cx="45365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4359540"/>
              </p:ext>
            </p:extLst>
          </p:nvPr>
        </p:nvGraphicFramePr>
        <p:xfrm>
          <a:off x="3779912" y="1772816"/>
          <a:ext cx="45365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" y="2276872"/>
            <a:ext cx="3502469" cy="27363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20900"/>
            <a:ext cx="4468491" cy="31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8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Opracowanie wyników na wykresach zostało opracowane przez DAIZ na podstawie danych NFZ i danych demograficznych GUS.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56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Wprowadzenie w temat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(POZ), zwana podstawową Opieką Zdrowotną jest częścią większego systemu opieki zdrowotnej, która zapewnia dostęp do świadczeń dla wszystkich osób, które zgłoszą się na ściśle określonych zasadach.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590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 podstawowej opieki zdrowotnej mogą skorzystać osoby z terytorium Polski w warunkach </a:t>
            </a:r>
            <a:r>
              <a:rPr lang="pl-PL" dirty="0" err="1" smtClean="0"/>
              <a:t>ambultoryjnych</a:t>
            </a:r>
            <a:r>
              <a:rPr lang="pl-PL" dirty="0" smtClean="0"/>
              <a:t> w gabinecie, a w niektórych przypadkach też w domu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571195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8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Procentowy udział ludności zapisanej do POZ według gr. wiekowych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Analizujemy rok 2021 dla poszczególnych grup wiekowych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7655252" cy="32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9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Dane tabelaryczne wg. Grup wiekowych.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374482"/>
          <a:ext cx="7239000" cy="3317124"/>
        </p:xfrm>
        <a:graphic>
          <a:graphicData uri="http://schemas.openxmlformats.org/drawingml/2006/table">
            <a:tbl>
              <a:tblPr/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450478"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272A5F"/>
                          </a:solidFill>
                          <a:effectLst/>
                        </a:rPr>
                        <a:t>Rok</a:t>
                      </a:r>
                    </a:p>
                  </a:txBody>
                  <a:tcPr marL="104492" marR="104492" marT="58051" marB="58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>
                          <a:solidFill>
                            <a:srgbClr val="272A5F"/>
                          </a:solidFill>
                          <a:effectLst/>
                        </a:rPr>
                        <a:t>Obszar</a:t>
                      </a:r>
                    </a:p>
                  </a:txBody>
                  <a:tcPr marL="104492" marR="104492" marT="58051" marB="58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272A5F"/>
                          </a:solidFill>
                          <a:effectLst/>
                        </a:rPr>
                        <a:t>Płeć</a:t>
                      </a:r>
                    </a:p>
                  </a:txBody>
                  <a:tcPr marL="104492" marR="104492" marT="58051" marB="58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>
                          <a:solidFill>
                            <a:srgbClr val="272A5F"/>
                          </a:solidFill>
                          <a:effectLst/>
                        </a:rPr>
                        <a:t>Miasto/wieś</a:t>
                      </a:r>
                    </a:p>
                  </a:txBody>
                  <a:tcPr marL="104492" marR="104492" marT="58051" marB="58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>
                          <a:solidFill>
                            <a:srgbClr val="272A5F"/>
                          </a:solidFill>
                          <a:effectLst/>
                        </a:rPr>
                        <a:t>Grupa wiekowa</a:t>
                      </a:r>
                    </a:p>
                  </a:txBody>
                  <a:tcPr marL="104492" marR="104492" marT="58051" marB="58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>
                          <a:solidFill>
                            <a:srgbClr val="272A5F"/>
                          </a:solidFill>
                          <a:effectLst/>
                        </a:rPr>
                        <a:t>Udział procentowy</a:t>
                      </a:r>
                    </a:p>
                  </a:txBody>
                  <a:tcPr marL="104492" marR="104492" marT="58051" marB="58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Polska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[0,6]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92,44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Polska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(6,18]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99,40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Polska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(18,30]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83,87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Polska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(30,40]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82,13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Polska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(40,50]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84,04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Polska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(50,60]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88,26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Polska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(60,70]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94,58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Polska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(70,80]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97,73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Polska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(80,90]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97,55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Polska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90+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90,26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Polska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razem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>
                          <a:effectLst/>
                        </a:rPr>
                        <a:t>populacja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dirty="0">
                          <a:effectLst/>
                        </a:rPr>
                        <a:t>89,58</a:t>
                      </a:r>
                    </a:p>
                  </a:txBody>
                  <a:tcPr marL="58051" marR="58051" marT="46441" marB="464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55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Liczba świadczeń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33" y="1628800"/>
            <a:ext cx="8183686" cy="47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4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8650" y="83671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 2021 roku rekordowy udział procentowy udzielonych świadczeń został odnotowany w marcu - 9,52%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7697276" cy="44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4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Udział udzielonych świadczeń, z podziałem na miesiące w 2021 roku.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934972"/>
              </p:ext>
            </p:extLst>
          </p:nvPr>
        </p:nvGraphicFramePr>
        <p:xfrm>
          <a:off x="827581" y="1628803"/>
          <a:ext cx="6408711" cy="4827560"/>
        </p:xfrm>
        <a:graphic>
          <a:graphicData uri="http://schemas.openxmlformats.org/drawingml/2006/table">
            <a:tbl>
              <a:tblPr/>
              <a:tblGrid>
                <a:gridCol w="712079"/>
                <a:gridCol w="712079"/>
                <a:gridCol w="712079"/>
                <a:gridCol w="712079"/>
                <a:gridCol w="712079"/>
                <a:gridCol w="712079"/>
                <a:gridCol w="712079"/>
                <a:gridCol w="712079"/>
                <a:gridCol w="712079"/>
              </a:tblGrid>
              <a:tr h="1563860">
                <a:tc>
                  <a:txBody>
                    <a:bodyPr/>
                    <a:lstStyle/>
                    <a:p>
                      <a:pPr algn="ctr"/>
                      <a:r>
                        <a:rPr lang="pl-PL" sz="700" b="1" dirty="0">
                          <a:solidFill>
                            <a:srgbClr val="272A5F"/>
                          </a:solidFill>
                          <a:effectLst/>
                        </a:rPr>
                        <a:t>Rok</a:t>
                      </a:r>
                    </a:p>
                  </a:txBody>
                  <a:tcPr marL="66779" marR="66779" marT="37099" marB="37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b="1">
                          <a:solidFill>
                            <a:srgbClr val="272A5F"/>
                          </a:solidFill>
                          <a:effectLst/>
                        </a:rPr>
                        <a:t>Nr miesiąca</a:t>
                      </a:r>
                    </a:p>
                  </a:txBody>
                  <a:tcPr marL="66779" marR="66779" marT="37099" marB="37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b="1">
                          <a:solidFill>
                            <a:srgbClr val="272A5F"/>
                          </a:solidFill>
                          <a:effectLst/>
                        </a:rPr>
                        <a:t>Miesiąc</a:t>
                      </a:r>
                    </a:p>
                  </a:txBody>
                  <a:tcPr marL="66779" marR="66779" marT="37099" marB="37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b="1">
                          <a:solidFill>
                            <a:srgbClr val="272A5F"/>
                          </a:solidFill>
                          <a:effectLst/>
                        </a:rPr>
                        <a:t>Obszar</a:t>
                      </a:r>
                    </a:p>
                  </a:txBody>
                  <a:tcPr marL="66779" marR="66779" marT="37099" marB="37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b="1">
                          <a:solidFill>
                            <a:srgbClr val="272A5F"/>
                          </a:solidFill>
                          <a:effectLst/>
                        </a:rPr>
                        <a:t>Płeć</a:t>
                      </a:r>
                    </a:p>
                  </a:txBody>
                  <a:tcPr marL="66779" marR="66779" marT="37099" marB="37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b="1">
                          <a:solidFill>
                            <a:srgbClr val="272A5F"/>
                          </a:solidFill>
                          <a:effectLst/>
                        </a:rPr>
                        <a:t>Miasto/wieś</a:t>
                      </a:r>
                    </a:p>
                  </a:txBody>
                  <a:tcPr marL="66779" marR="66779" marT="37099" marB="37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b="1" dirty="0">
                          <a:solidFill>
                            <a:srgbClr val="272A5F"/>
                          </a:solidFill>
                          <a:effectLst/>
                        </a:rPr>
                        <a:t>Grupa wiekowa</a:t>
                      </a:r>
                    </a:p>
                  </a:txBody>
                  <a:tcPr marL="66779" marR="66779" marT="37099" marB="37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b="1">
                          <a:solidFill>
                            <a:srgbClr val="272A5F"/>
                          </a:solidFill>
                          <a:effectLst/>
                        </a:rPr>
                        <a:t>Zakres świadczeń</a:t>
                      </a:r>
                    </a:p>
                  </a:txBody>
                  <a:tcPr marL="66779" marR="66779" marT="37099" marB="37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b="1">
                          <a:solidFill>
                            <a:srgbClr val="272A5F"/>
                          </a:solidFill>
                          <a:effectLst/>
                        </a:rPr>
                        <a:t>Udział procentowy świadczeń w skali roku</a:t>
                      </a:r>
                    </a:p>
                  </a:txBody>
                  <a:tcPr marL="66779" marR="66779" marT="37099" marB="37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styczeń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7,39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luty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7,68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3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marzec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9,52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4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kwiecień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8,16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5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maj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7,90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6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czerwiec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8,23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7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lipiec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7,59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8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sierpień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7,55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9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wrzesień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9,24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10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październik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9,10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11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listopad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8,99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1975"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2021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12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 dirty="0">
                          <a:effectLst/>
                        </a:rPr>
                        <a:t>grudzień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Polska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>
                          <a:effectLst/>
                        </a:rPr>
                        <a:t>razem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700" dirty="0">
                          <a:effectLst/>
                        </a:rPr>
                        <a:t>8,66</a:t>
                      </a:r>
                    </a:p>
                  </a:txBody>
                  <a:tcPr marL="37099" marR="37099" marT="29679" marB="296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04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Najwięcej </a:t>
            </a:r>
            <a:r>
              <a:rPr lang="pl-PL" dirty="0" err="1" smtClean="0"/>
              <a:t>teleporad</a:t>
            </a:r>
            <a:r>
              <a:rPr lang="pl-PL" dirty="0" smtClean="0"/>
              <a:t> udzielono w województwie mazowieckim – 29,90 %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204864"/>
            <a:ext cx="4579278" cy="43933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41173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84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289</TotalTime>
  <Words>791</Words>
  <Application>Microsoft Office PowerPoint</Application>
  <PresentationFormat>Pokaz na ekranie (4:3)</PresentationFormat>
  <Paragraphs>382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Bogaty</vt:lpstr>
      <vt:lpstr>ANALIZA POTRZEB ZDROWOTNYCH DLA PODSTAWOWEJ OPIEKI ZDROWOTNEJ POZ na podstawie map potrzeb zdrowotnych</vt:lpstr>
      <vt:lpstr>Wprowadzenie w temat</vt:lpstr>
      <vt:lpstr>Z podstawowej opieki zdrowotnej mogą skorzystać osoby z terytorium Polski w warunkach ambultoryjnych w gabinecie, a w niektórych przypadkach też w domu</vt:lpstr>
      <vt:lpstr>Procentowy udział ludności zapisanej do POZ według gr. wiekowych</vt:lpstr>
      <vt:lpstr>Dane tabelaryczne wg. Grup wiekowych.</vt:lpstr>
      <vt:lpstr>Liczba świadczeń</vt:lpstr>
      <vt:lpstr>W 2021 roku rekordowy udział procentowy udzielonych świadczeń został odnotowany w marcu - 9,52%</vt:lpstr>
      <vt:lpstr>Udział udzielonych świadczeń, z podziałem na miesiące w 2021 roku.</vt:lpstr>
      <vt:lpstr>Najwięcej teleporad udzielono w województwie mazowieckim – 29,90 %</vt:lpstr>
      <vt:lpstr>Udział % teleporad w zestawieniu tabelarycznym w 2021 roku z podziałem na miesiące</vt:lpstr>
      <vt:lpstr>Liczba ośrodków POZ na 100tys. mieszkańców</vt:lpstr>
      <vt:lpstr>Liczba świadczeń udzielonych w 2021 roku z podziałem na płeć</vt:lpstr>
      <vt:lpstr>Udział procentowy  pacjentów zapisanych do podmiotów POZ na danym obszarze w stosunku do liczby ludności %</vt:lpstr>
      <vt:lpstr>Dziesięć najczęstszych rozpoznań ICD-10 wg. Liczby świadczeń POZ</vt:lpstr>
      <vt:lpstr>Najczęstsze rozpoznania ICD-10 zestawione w tabeli.</vt:lpstr>
      <vt:lpstr>Struktura świadczęń wg. Rozpoznań POZ.</vt:lpstr>
      <vt:lpstr>Choroby ostre i przewlekłe</vt:lpstr>
      <vt:lpstr>Liczba pacjentów niekorzystających z Poz w ost. 5 latach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POTRZEB ZDROWOTNYCH DLA PODSTAWOWEJ OPIEKI ZDROWOTNEJ POZ na podstawie map potrzeb zdrowotnych</dc:title>
  <dc:creator>AA</dc:creator>
  <cp:lastModifiedBy>AA</cp:lastModifiedBy>
  <cp:revision>25</cp:revision>
  <dcterms:created xsi:type="dcterms:W3CDTF">2023-05-18T05:53:28Z</dcterms:created>
  <dcterms:modified xsi:type="dcterms:W3CDTF">2023-05-18T10:42:33Z</dcterms:modified>
</cp:coreProperties>
</file>